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308" r:id="rId2"/>
    <p:sldId id="309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D6F71"/>
    <a:srgbClr val="167B8A"/>
    <a:srgbClr val="54C1D8"/>
    <a:srgbClr val="00A0AF"/>
    <a:srgbClr val="F7941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15" autoAdjust="0"/>
    <p:restoredTop sz="94660"/>
  </p:normalViewPr>
  <p:slideViewPr>
    <p:cSldViewPr snapToGrid="0">
      <p:cViewPr varScale="1">
        <p:scale>
          <a:sx n="77" d="100"/>
          <a:sy n="77" d="100"/>
        </p:scale>
        <p:origin x="22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17FF2-034A-4832-9D58-19EE12E11A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A0D815D-9CC2-492B-A1CA-9C8E3364EA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99354EA-377F-462A-BB45-5F19A728A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F577-08BB-4EF7-8912-A86D844D33B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94AD57F-2674-4E18-B8CC-D837053D72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92B465-0722-46D8-AE9F-080B08459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58D8-594E-4387-80AD-D6BDAC477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93939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069E12-CE1C-46A2-9134-A398460259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27BDD6E-ED60-4EC0-AE7F-1DD65A26FC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501AE2-2810-408B-A30A-4FB090BE839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F577-08BB-4EF7-8912-A86D844D33B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001D2B0-CD0F-4036-BD9B-E8A0808086C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376077-5259-413D-B832-9979B522EC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58D8-594E-4387-80AD-D6BDAC477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163858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4F75D09F-3263-4ACE-9901-858E2316596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D5BE4C7-A5E2-40DA-9F41-1BC6C31DFA0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9E7905F-249E-4EBA-AD01-E2A5A0EE2A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F577-08BB-4EF7-8912-A86D844D33B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9C8560-76EB-41A3-880B-FD6C512A90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C065B72-C348-42FF-A9C5-D4E08AD635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58D8-594E-4387-80AD-D6BDAC477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010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258D35-6C6F-456A-8076-8EE632BDA8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C06D70B-A18F-4925-9579-6F48328A5D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75FFE0-84C8-4797-855F-3504E7705E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F577-08BB-4EF7-8912-A86D844D33B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2403D6-3E8C-483E-903A-CF594C8594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2D3A633-6163-4F65-BAE9-E4E95403DE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58D8-594E-4387-80AD-D6BDAC477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37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1439DF8-D6DA-43B9-8879-DEE716F2FD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A21D44A-EC56-4FBC-970B-127B3DBD5B4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F18240-8659-4A04-90B1-12BF1DB734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F577-08BB-4EF7-8912-A86D844D33B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C8408E-0311-452C-9DB7-230AAB46CB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610941-8B9F-4EC9-A8A2-2849DC4B54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58D8-594E-4387-80AD-D6BDAC477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5844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D8D466-A158-4733-97B1-1537E0B038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91BC01B-E702-4A90-8189-F405F5F5BB8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BB54410-79D8-4A7D-A675-887F504FDDD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3BA4856-D851-4C7F-BD5B-EE6C207EE4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F577-08BB-4EF7-8912-A86D844D33B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1BE6CD-6AA2-436B-B52F-36C6EC3AF92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ACE62F-AEC7-41E1-83AC-0D11CDE910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58D8-594E-4387-80AD-D6BDAC477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81307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ADFF92-09DA-4C5B-8971-46B96D21AF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3A792-BF7D-4F10-9C55-79DDA19C7F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811E976-BC57-45D1-80BB-54FFE53B7E1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F803CDD-663B-4E58-A7F5-D5B253CFF93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86B633-09CF-4B4C-8642-6AA3B9D47B8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BD76EE2-2F1C-4C8A-B217-F3A041397E5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F577-08BB-4EF7-8912-A86D844D33B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8445681-A7D2-45C3-B360-7541243A4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8F778E3-8CD0-4750-8025-3F8DA754ED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58D8-594E-4387-80AD-D6BDAC477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683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5271B-A2FA-4B3B-BF73-2777BBC78A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93665904-B8E4-4A1F-A608-3A40F5EDC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F577-08BB-4EF7-8912-A86D844D33B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958C302-616C-4471-AF33-04BF76C9B9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96BE229-24A3-4AD9-A948-DB1ABCEEFA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58D8-594E-4387-80AD-D6BDAC477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8004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ADE37E04-80A7-4C49-B668-D9FD33ED53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F577-08BB-4EF7-8912-A86D844D33B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D4E443D-6777-4A1F-9184-C109669BB5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B2DD122-90BD-4553-865A-45FB7F7643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58D8-594E-4387-80AD-D6BDAC477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30456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12785F-6D58-4868-8A7E-597B34BA511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BABF08-A7E3-4267-893D-D529D649CD2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B7CDA9B-7B12-4291-B938-6DE975C9B68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32A499F-DDB8-4442-BB93-3B34D71364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F577-08BB-4EF7-8912-A86D844D33B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6050091-455E-43F4-BE59-8BF0B0643E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81E2D5-998B-4314-BCEE-FD8CCD82D1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58D8-594E-4387-80AD-D6BDAC477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1214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02A6A0-D1A3-4AA1-8BD6-DB517E1AE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1E8EB3-FB85-4D2B-A5DC-F32A5C02B51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8D0B70-67F1-48C3-A11D-9D567249E8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0C75C85-4AED-4D51-B69C-E4BADD2507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B7F577-08BB-4EF7-8912-A86D844D33B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AB712D2-86FE-4C0B-8A65-53207554CF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27E881C-5F5B-4F3B-8B32-78F6484219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9958D8-594E-4387-80AD-D6BDAC477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44915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479D79-A7E3-4D81-B600-0B2DB1148FE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889425E-B6FA-4A58-B0B5-A528EEDB9D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FF2697C-402F-4094-AE20-20FBF09AB8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B7F577-08BB-4EF7-8912-A86D844D33B7}" type="datetimeFigureOut">
              <a:rPr lang="en-US" smtClean="0"/>
              <a:t>5/14/2019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F2B686-09DB-45E7-B2DF-FC2525632B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D024B5-7A97-45ED-B317-CBC75C82089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9958D8-594E-4387-80AD-D6BDAC477AB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7259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A81209-1035-4B9F-A575-88FF97D71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5" y="0"/>
            <a:ext cx="1216197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992184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FA81209-1035-4B9F-A575-88FF97D71F0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015" y="0"/>
            <a:ext cx="12161970" cy="6858000"/>
          </a:xfrm>
          <a:prstGeom prst="rect">
            <a:avLst/>
          </a:prstGeom>
        </p:spPr>
      </p:pic>
      <p:sp>
        <p:nvSpPr>
          <p:cNvPr id="2" name="TextBox 1">
            <a:extLst>
              <a:ext uri="{FF2B5EF4-FFF2-40B4-BE49-F238E27FC236}">
                <a16:creationId xmlns:a16="http://schemas.microsoft.com/office/drawing/2014/main" id="{4237C026-B500-4C55-B167-E94B6128A19C}"/>
              </a:ext>
            </a:extLst>
          </p:cNvPr>
          <p:cNvSpPr txBox="1"/>
          <p:nvPr/>
        </p:nvSpPr>
        <p:spPr>
          <a:xfrm>
            <a:off x="359428" y="725814"/>
            <a:ext cx="108137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ctr">
              <a:buAutoNum type="arabicPeriod"/>
            </a:pPr>
            <a:endParaRPr lang="en-US" sz="1600" b="1" dirty="0"/>
          </a:p>
          <a:p>
            <a:pPr algn="ctr"/>
            <a:r>
              <a:rPr lang="en-US" sz="1600" b="1" dirty="0">
                <a:solidFill>
                  <a:srgbClr val="FF0000"/>
                </a:solidFill>
              </a:rPr>
              <a:t>Please include this slide if you answered “yes” to at least one of the questions.</a:t>
            </a:r>
          </a:p>
          <a:p>
            <a:pPr algn="ctr"/>
            <a:endParaRPr lang="en-US" sz="1600" b="1" dirty="0">
              <a:solidFill>
                <a:srgbClr val="FF0000"/>
              </a:solidFill>
            </a:endParaRPr>
          </a:p>
          <a:p>
            <a:pPr marL="342900" indent="-342900" algn="ctr">
              <a:buAutoNum type="arabicPeriod"/>
            </a:pPr>
            <a:r>
              <a:rPr lang="en-US" sz="1600" b="1" dirty="0"/>
              <a:t>In the past 12 months, have you or your spouse had a financial relationship* with proprietary entities producing health care goods or services, consumed by, or used on, patients, with the exemption of non-profit or government organizations and non-health care related companies. For this purpose we consider the relevant financial relationships of your spouse or partner that you are aware of to be yours.</a:t>
            </a:r>
            <a:endParaRPr lang="en-US" sz="1600" dirty="0"/>
          </a:p>
          <a:p>
            <a:pPr algn="ctr"/>
            <a:r>
              <a:rPr lang="en-US" sz="1600" dirty="0"/>
              <a:t>(*Relationships in which the individual benefits by receiving a salary, royalty, intellectual property rights, consulting fee, honoraria, ownership interest (e.g., stocks, stock options or other ownership interest, excluding diversified mutual funds), or other financial benefit.)</a:t>
            </a:r>
            <a:br>
              <a:rPr lang="en-US" sz="1600" dirty="0"/>
            </a:br>
            <a:r>
              <a:rPr lang="en-US" sz="1600" dirty="0"/>
              <a:t>Yes     No  </a:t>
            </a:r>
          </a:p>
          <a:p>
            <a:pPr algn="ctr"/>
            <a:endParaRPr lang="en-US" sz="1600" b="1" dirty="0"/>
          </a:p>
          <a:p>
            <a:pPr algn="ctr"/>
            <a:r>
              <a:rPr lang="en-US" sz="1600" dirty="0"/>
              <a:t>I do have relevant financial relationships with commercial interests (listed above).</a:t>
            </a:r>
          </a:p>
          <a:p>
            <a:pPr algn="ctr"/>
            <a:r>
              <a:rPr lang="en-US" sz="1600"/>
              <a:t>Yes     </a:t>
            </a:r>
            <a:r>
              <a:rPr lang="en-US" sz="1600" dirty="0"/>
              <a:t>No </a:t>
            </a:r>
          </a:p>
          <a:p>
            <a:pPr algn="ctr"/>
            <a:r>
              <a:rPr lang="en-US" sz="1600" dirty="0"/>
              <a:t> </a:t>
            </a:r>
          </a:p>
          <a:p>
            <a:pPr algn="ctr"/>
            <a:r>
              <a:rPr lang="en-US" sz="1600" dirty="0"/>
              <a:t>I intend to reference off-label/unapproved uses of products or devices in my presentation.</a:t>
            </a:r>
          </a:p>
          <a:p>
            <a:pPr algn="ctr"/>
            <a:r>
              <a:rPr lang="en-US" sz="1600" dirty="0"/>
              <a:t>Yes      No </a:t>
            </a:r>
          </a:p>
          <a:p>
            <a:pPr algn="ctr"/>
            <a:endParaRPr lang="en-US" sz="1600" dirty="0"/>
          </a:p>
        </p:txBody>
      </p:sp>
    </p:spTree>
    <p:extLst>
      <p:ext uri="{BB962C8B-B14F-4D97-AF65-F5344CB8AC3E}">
        <p14:creationId xmlns:p14="http://schemas.microsoft.com/office/powerpoint/2010/main" val="25866188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1327</TotalTime>
  <Words>139</Words>
  <Application>Microsoft Office PowerPoint</Application>
  <PresentationFormat>Widescreen</PresentationFormat>
  <Paragraphs>11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Grit Schoenherr</dc:creator>
  <cp:lastModifiedBy>Gertrud Jeewanjee</cp:lastModifiedBy>
  <cp:revision>119</cp:revision>
  <dcterms:created xsi:type="dcterms:W3CDTF">2018-06-14T03:10:24Z</dcterms:created>
  <dcterms:modified xsi:type="dcterms:W3CDTF">2019-05-14T23:41:56Z</dcterms:modified>
</cp:coreProperties>
</file>